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5" r:id="rId3"/>
    <p:sldId id="257" r:id="rId4"/>
    <p:sldId id="260" r:id="rId5"/>
    <p:sldId id="261" r:id="rId6"/>
    <p:sldId id="270" r:id="rId7"/>
    <p:sldId id="271" r:id="rId8"/>
    <p:sldId id="272" r:id="rId9"/>
    <p:sldId id="266" r:id="rId10"/>
    <p:sldId id="267" r:id="rId11"/>
    <p:sldId id="277" r:id="rId12"/>
    <p:sldId id="278" r:id="rId13"/>
    <p:sldId id="283" r:id="rId14"/>
    <p:sldId id="284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CFE012-B4D6-4636-BDBD-0B460A7467E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3821D-0D02-4E3F-86ED-CA6412285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F470B-446E-45BF-BC69-E0AF0B917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2AA1-ABEE-44E8-9D61-86B7C1044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43720-1BFB-4B4E-9E78-B30D93CBE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2C951-D13A-47CB-9C38-6DF84E3C6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9CA5-2DCC-4D8A-9F73-C34B706E2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E4D7-EFA3-4C28-B777-5A45D6738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91690-81F1-412F-84C4-5FE219091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B1E0C-5036-4E71-8992-A40326FA1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A848-8C41-4CF1-91E0-348374D39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3365C8B-6AA3-4824-8CAC-6E1D1DAF424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onjavbatten@gmail.com" TargetMode="External"/><Relationship Id="rId2" Type="http://schemas.openxmlformats.org/officeDocument/2006/relationships/hyperlink" Target="mailto:robyn.walser@sbcglobal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724400"/>
            <a:ext cx="7772400" cy="1431925"/>
          </a:xfrm>
        </p:spPr>
        <p:txBody>
          <a:bodyPr/>
          <a:lstStyle/>
          <a:p>
            <a:r>
              <a:rPr lang="en-US" b="1" dirty="0" smtClean="0"/>
              <a:t>Creating a Context to Provide ACT-based Contextual Behavioral Supervision: Fundamentals and</a:t>
            </a:r>
            <a:br>
              <a:rPr lang="en-US" b="1" dirty="0" smtClean="0"/>
            </a:br>
            <a:r>
              <a:rPr lang="en-US" b="1" dirty="0" smtClean="0"/>
              <a:t>Practice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Sonja V. Batten, Ph.D. &amp; </a:t>
            </a:r>
            <a:br>
              <a:rPr lang="en-US" b="1" dirty="0" smtClean="0"/>
            </a:br>
            <a:r>
              <a:rPr lang="en-US" b="1" dirty="0" smtClean="0"/>
              <a:t>Robyn D. Walser, Ph.D.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r>
              <a:rPr lang="en-US"/>
              <a:t>Additional Considerations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/>
              <a:t>How to decide whether certain emotional topics are appropriate for supervision vs. for the trainees own therapy</a:t>
            </a:r>
          </a:p>
          <a:p>
            <a:r>
              <a:rPr lang="en-US"/>
              <a:t>When is it time to refer your trainee to therapy?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forms of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r>
              <a:rPr lang="en-US" dirty="0" smtClean="0"/>
              <a:t>Carrying protocol into session</a:t>
            </a:r>
          </a:p>
          <a:p>
            <a:r>
              <a:rPr lang="en-US" dirty="0" smtClean="0"/>
              <a:t>Reading metaphors/exercises</a:t>
            </a:r>
          </a:p>
          <a:p>
            <a:r>
              <a:rPr lang="en-US" dirty="0" smtClean="0"/>
              <a:t>Sticking to an agenda no matter what</a:t>
            </a:r>
          </a:p>
          <a:p>
            <a:r>
              <a:rPr lang="en-US" dirty="0" smtClean="0"/>
              <a:t>One metaphor after another</a:t>
            </a:r>
          </a:p>
          <a:p>
            <a:r>
              <a:rPr lang="en-US" dirty="0" smtClean="0"/>
              <a:t>Poor eye contact</a:t>
            </a:r>
          </a:p>
          <a:p>
            <a:r>
              <a:rPr lang="en-US" dirty="0" smtClean="0"/>
              <a:t>Obvious body language</a:t>
            </a:r>
          </a:p>
          <a:p>
            <a:r>
              <a:rPr lang="en-US" dirty="0" smtClean="0"/>
              <a:t>Ignoring emotion</a:t>
            </a:r>
          </a:p>
          <a:p>
            <a:r>
              <a:rPr lang="en-US" dirty="0" smtClean="0"/>
              <a:t>Eating/drinking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 forms of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Continuous talk</a:t>
            </a:r>
          </a:p>
          <a:p>
            <a:r>
              <a:rPr lang="en-US" dirty="0" smtClean="0"/>
              <a:t>Moving quickly to problem solve</a:t>
            </a:r>
          </a:p>
          <a:p>
            <a:r>
              <a:rPr lang="en-US" dirty="0" smtClean="0"/>
              <a:t>Moving quickly to provide comfort</a:t>
            </a:r>
          </a:p>
          <a:p>
            <a:r>
              <a:rPr lang="en-US" dirty="0" smtClean="0"/>
              <a:t>Excessive talking during session</a:t>
            </a:r>
          </a:p>
          <a:p>
            <a:r>
              <a:rPr lang="en-US" dirty="0" smtClean="0"/>
              <a:t>Leaving a topic too quickly</a:t>
            </a:r>
          </a:p>
          <a:p>
            <a:r>
              <a:rPr lang="en-US" dirty="0" smtClean="0"/>
              <a:t>Describing and intellectualizing</a:t>
            </a:r>
          </a:p>
          <a:p>
            <a:r>
              <a:rPr lang="en-US" dirty="0" smtClean="0"/>
              <a:t>Being rule-bound</a:t>
            </a:r>
          </a:p>
          <a:p>
            <a:r>
              <a:rPr lang="en-US" dirty="0" smtClean="0"/>
              <a:t>What else?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does this mean avoidance is bad?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No! </a:t>
            </a:r>
          </a:p>
          <a:p>
            <a:r>
              <a:rPr lang="en-US" dirty="0" smtClean="0"/>
              <a:t>This is something we see frequently in those initially learning ACT</a:t>
            </a:r>
          </a:p>
          <a:p>
            <a:r>
              <a:rPr lang="en-US" dirty="0" smtClean="0"/>
              <a:t>The goal is to learn to flexibly identify whether avoidance is or is not workable for a given individual in a given circumstance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</a:t>
            </a:r>
            <a:r>
              <a:rPr lang="en-US" dirty="0" err="1" smtClean="0"/>
              <a:t>supervison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Supervision via </a:t>
            </a:r>
            <a:r>
              <a:rPr lang="en-US" smtClean="0"/>
              <a:t>remote technology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r>
              <a:rPr lang="en-US"/>
              <a:t>Supervisory Posture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/>
              <a:t>Nonjudgmental</a:t>
            </a:r>
          </a:p>
          <a:p>
            <a:r>
              <a:rPr lang="en-US"/>
              <a:t>Work on instilling faith, hope</a:t>
            </a:r>
          </a:p>
          <a:p>
            <a:r>
              <a:rPr lang="en-US"/>
              <a:t>Modeling of not being perfect</a:t>
            </a:r>
          </a:p>
          <a:p>
            <a:r>
              <a:rPr lang="en-US"/>
              <a:t>Solid and reliable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 dirty="0">
                <a:hlinkClick r:id="rId2"/>
              </a:rPr>
              <a:t>robyn.walser@sbcglobal.net</a:t>
            </a:r>
            <a:endParaRPr lang="en-US" sz="4400" dirty="0"/>
          </a:p>
          <a:p>
            <a:pPr algn="ctr">
              <a:buFontTx/>
              <a:buNone/>
            </a:pPr>
            <a:endParaRPr lang="en-US" sz="4400" dirty="0" smtClean="0"/>
          </a:p>
          <a:p>
            <a:pPr algn="ctr">
              <a:buFontTx/>
              <a:buNone/>
            </a:pPr>
            <a:r>
              <a:rPr lang="en-US" sz="4400" dirty="0" smtClean="0">
                <a:hlinkClick r:id="rId3"/>
              </a:rPr>
              <a:t>sonjavbatten@gmail.com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Supervisee conceptualizes case (a little)</a:t>
            </a:r>
          </a:p>
          <a:p>
            <a:r>
              <a:rPr lang="en-US" dirty="0" smtClean="0"/>
              <a:t>Supervisee reports on that case every week, commenting on what happened in session</a:t>
            </a:r>
          </a:p>
          <a:p>
            <a:r>
              <a:rPr lang="en-US" dirty="0" smtClean="0"/>
              <a:t>Supervisor gives suggestions about what the supervisee should do in the following session</a:t>
            </a:r>
          </a:p>
          <a:p>
            <a:r>
              <a:rPr lang="en-US" dirty="0" smtClean="0"/>
              <a:t>It is generally topical in nature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 Training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through which trainees learn to apply behavioral principles flexibly to client problems</a:t>
            </a:r>
          </a:p>
          <a:p>
            <a:r>
              <a:rPr lang="en-US" dirty="0"/>
              <a:t>Certainly, even in ACT, there is a general didactic component, but there is a simultaneous focus on </a:t>
            </a:r>
            <a:r>
              <a:rPr lang="en-US" dirty="0" smtClean="0"/>
              <a:t>working through principles, and dealing </a:t>
            </a:r>
            <a:r>
              <a:rPr lang="en-US" dirty="0"/>
              <a:t>with emotions in session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 Training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/>
              <a:t>There are some skills that cannot be directly instructed – they are better learned through experience</a:t>
            </a:r>
          </a:p>
          <a:p>
            <a:r>
              <a:rPr lang="en-US"/>
              <a:t>Supervision is a unique opportunity to model working with difficult emotions and still moving forward with values</a:t>
            </a:r>
          </a:p>
          <a:p>
            <a:pPr lvl="1"/>
            <a:r>
              <a:rPr lang="en-US"/>
              <a:t>Anxiety</a:t>
            </a:r>
          </a:p>
          <a:p>
            <a:pPr lvl="1"/>
            <a:r>
              <a:rPr lang="en-US"/>
              <a:t>Shame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Informed Consent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/>
              <a:t>If you’re going to do this type of supervision, you have to make sure that the trainee has really signed on for it</a:t>
            </a:r>
          </a:p>
          <a:p>
            <a:pPr lvl="1"/>
            <a:r>
              <a:rPr lang="en-US"/>
              <a:t>Cannot force trainees to disclose personal information during the course of supervision</a:t>
            </a:r>
          </a:p>
          <a:p>
            <a:pPr lvl="1"/>
            <a:r>
              <a:rPr lang="en-US"/>
              <a:t>Power differential </a:t>
            </a:r>
          </a:p>
          <a:p>
            <a:pPr lvl="1"/>
            <a:r>
              <a:rPr lang="en-US"/>
              <a:t>Provide an appropriate, sound rationale for working with emotions in supervision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/>
              <a:t>So, does this mean that the goal is to make my supervisees cry???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8800"/>
              <a:t>NO!!!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/>
              <a:t>In fact, humor and irreverance for the purpose of defusion are equally (if not more) likely to occur than crying in ACT-based supervision!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r>
              <a:rPr lang="en-US"/>
              <a:t>Additional Considerations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/>
              <a:t>Effective training in this model can focus on:</a:t>
            </a:r>
          </a:p>
          <a:p>
            <a:pPr lvl="1"/>
            <a:r>
              <a:rPr lang="en-US" dirty="0"/>
              <a:t>What has been going on in the </a:t>
            </a:r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Working through specific protocols</a:t>
            </a:r>
            <a:endParaRPr lang="en-US" dirty="0"/>
          </a:p>
          <a:p>
            <a:pPr lvl="1"/>
            <a:r>
              <a:rPr lang="en-US" dirty="0"/>
              <a:t>Emotional reactions that show up in supervision when discussing the client/session</a:t>
            </a:r>
          </a:p>
          <a:p>
            <a:pPr lvl="1"/>
            <a:r>
              <a:rPr lang="en-US" dirty="0"/>
              <a:t>Role plays or exercises with the supervisor</a:t>
            </a:r>
          </a:p>
          <a:p>
            <a:pPr lvl="1"/>
            <a:r>
              <a:rPr lang="en-US" dirty="0"/>
              <a:t>Issues that come up in the supervisory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675</TotalTime>
  <Words>448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Ocean</vt:lpstr>
      <vt:lpstr>Creating a Context to Provide ACT-based Contextual Behavioral Supervision: Fundamentals and Practice  Sonja V. Batten, Ph.D. &amp;  Robyn D. Walser, Ph.D.</vt:lpstr>
      <vt:lpstr>Typical supervision</vt:lpstr>
      <vt:lpstr>ACT Training </vt:lpstr>
      <vt:lpstr>ACT Training </vt:lpstr>
      <vt:lpstr>Informed Consent </vt:lpstr>
      <vt:lpstr>PowerPoint Presentation</vt:lpstr>
      <vt:lpstr>PowerPoint Presentation</vt:lpstr>
      <vt:lpstr>PowerPoint Presentation</vt:lpstr>
      <vt:lpstr>Additional Considerations</vt:lpstr>
      <vt:lpstr>Additional Considerations</vt:lpstr>
      <vt:lpstr>Obvious forms of avoidance</vt:lpstr>
      <vt:lpstr>Subtle forms of avoidance</vt:lpstr>
      <vt:lpstr>So, does this mean avoidance is bad? </vt:lpstr>
      <vt:lpstr>Special Considerations</vt:lpstr>
      <vt:lpstr>Supervisory Posture</vt:lpstr>
      <vt:lpstr>PowerPoint Presentation</vt:lpstr>
    </vt:vector>
  </TitlesOfParts>
  <Company>VAMHCS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ACT-Based Contextual Behavioral Supervision</dc:title>
  <dc:creator>Sonja V. Batten, Ph.D.</dc:creator>
  <cp:lastModifiedBy>ACBS3</cp:lastModifiedBy>
  <cp:revision>12</cp:revision>
  <dcterms:created xsi:type="dcterms:W3CDTF">2007-07-17T16:19:20Z</dcterms:created>
  <dcterms:modified xsi:type="dcterms:W3CDTF">2013-10-25T15:06:59Z</dcterms:modified>
</cp:coreProperties>
</file>